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mputer Says No" charset="1" panose="00000400000000000000"/>
      <p:regular r:id="rId10"/>
    </p:embeddedFont>
    <p:embeddedFont>
      <p:font typeface="Computer Says No Italics" charset="1" panose="000004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HK Grotesk" charset="1" panose="00000500000000000000"/>
      <p:regular r:id="rId18"/>
    </p:embeddedFont>
    <p:embeddedFont>
      <p:font typeface="HK Grotesk Bold" charset="1" panose="00000800000000000000"/>
      <p:regular r:id="rId19"/>
    </p:embeddedFont>
    <p:embeddedFont>
      <p:font typeface="HK Grotesk Italics" charset="1" panose="00000500000000000000"/>
      <p:regular r:id="rId20"/>
    </p:embeddedFont>
    <p:embeddedFont>
      <p:font typeface="HK Grotesk Bold Italics" charset="1" panose="00000800000000000000"/>
      <p:regular r:id="rId21"/>
    </p:embeddedFont>
    <p:embeddedFont>
      <p:font typeface="HK Grotesk Light" charset="1" panose="00000400000000000000"/>
      <p:regular r:id="rId22"/>
    </p:embeddedFont>
    <p:embeddedFont>
      <p:font typeface="HK Grotesk Light Italics" charset="1" panose="00000400000000000000"/>
      <p:regular r:id="rId23"/>
    </p:embeddedFont>
    <p:embeddedFont>
      <p:font typeface="HK Grotesk Medium" charset="1" panose="00000600000000000000"/>
      <p:regular r:id="rId24"/>
    </p:embeddedFont>
    <p:embeddedFont>
      <p:font typeface="HK Grotesk Medium Italics" charset="1" panose="00000600000000000000"/>
      <p:regular r:id="rId25"/>
    </p:embeddedFont>
    <p:embeddedFont>
      <p:font typeface="HK Grotesk Semi-Bold" charset="1" panose="00000700000000000000"/>
      <p:regular r:id="rId26"/>
    </p:embeddedFont>
    <p:embeddedFont>
      <p:font typeface="HK Grotesk Semi-Bold Italics" charset="1" panose="000007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425289" y="0"/>
              <a:ext cx="6850578" cy="6850578"/>
            </a:xfrm>
            <a:custGeom>
              <a:avLst/>
              <a:gdLst/>
              <a:ahLst/>
              <a:cxnLst/>
              <a:rect r="r" b="b" t="t" l="l"/>
              <a:pathLst>
                <a:path h="6850578" w="6850578">
                  <a:moveTo>
                    <a:pt x="0" y="0"/>
                  </a:moveTo>
                  <a:lnTo>
                    <a:pt x="6850577" y="0"/>
                  </a:lnTo>
                  <a:lnTo>
                    <a:pt x="6850577" y="6850578"/>
                  </a:lnTo>
                  <a:lnTo>
                    <a:pt x="0" y="68505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50578" cy="6850578"/>
            </a:xfrm>
            <a:custGeom>
              <a:avLst/>
              <a:gdLst/>
              <a:ahLst/>
              <a:cxnLst/>
              <a:rect r="r" b="b" t="t" l="l"/>
              <a:pathLst>
                <a:path h="6850578" w="6850578">
                  <a:moveTo>
                    <a:pt x="0" y="0"/>
                  </a:moveTo>
                  <a:lnTo>
                    <a:pt x="6850578" y="0"/>
                  </a:lnTo>
                  <a:lnTo>
                    <a:pt x="6850578" y="6850578"/>
                  </a:lnTo>
                  <a:lnTo>
                    <a:pt x="0" y="68505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061792" y="4310561"/>
            <a:ext cx="12011382" cy="1665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199"/>
              </a:lnSpc>
            </a:pPr>
            <a:r>
              <a:rPr lang="en-US" sz="10999">
                <a:solidFill>
                  <a:srgbClr val="FFFFFF"/>
                </a:solidFill>
                <a:latin typeface="HK Grotesk Bold"/>
              </a:rPr>
              <a:t>Malicious Software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2679" y="5843089"/>
            <a:ext cx="7499300" cy="1259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FFFFFF"/>
                </a:solidFill>
                <a:latin typeface="Canva Sans Bold"/>
              </a:rPr>
              <a:t>Pawan Subedi, 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94563" y="1364904"/>
            <a:ext cx="1562442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Defending Against Malware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151526"/>
            <a:ext cx="16230600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Implementing endpoint security solutions with anti-malware capabilities on in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dividual devices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Utilizing firewalls to filter incoming and outgoing traffic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Maintaining updated software and operating systems with the latest security patches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Educating users about cyber security best practices, like email security awareness and avoiding suspicious links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Regularly backing up data to ensure recovery in case of a malware attack</a:t>
            </a:r>
          </a:p>
          <a:p>
            <a:pPr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95996" y="550773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9702" y="2582224"/>
            <a:ext cx="7747874" cy="3236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66"/>
              </a:lnSpc>
            </a:pPr>
            <a:r>
              <a:rPr lang="en-US" sz="18833">
                <a:solidFill>
                  <a:srgbClr val="6866E1"/>
                </a:solidFill>
                <a:latin typeface="Computer Says No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144000" y="1550639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3770" y="2339120"/>
            <a:ext cx="9184103" cy="7046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81"/>
              </a:lnSpc>
            </a:pPr>
            <a:r>
              <a:rPr lang="en-US" sz="4326">
                <a:solidFill>
                  <a:srgbClr val="FFFFFF"/>
                </a:solidFill>
                <a:latin typeface="HK Grotesk"/>
              </a:rPr>
              <a:t>Malicious software, often referred to as malware, is any software intentionally designed to cause damage to a computer, server, client, or computer network. By infiltrating systems without consent, malware can perform harmful actions such as stealing sensitive data, displaying unwanted ads, or disrupting system operations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3441740" y="4611720"/>
            <a:ext cx="3024000" cy="291404"/>
          </a:xfrm>
          <a:custGeom>
            <a:avLst/>
            <a:gdLst/>
            <a:ahLst/>
            <a:cxnLst/>
            <a:rect r="r" b="b" t="t" l="l"/>
            <a:pathLst>
              <a:path h="291404" w="3024000">
                <a:moveTo>
                  <a:pt x="0" y="0"/>
                </a:moveTo>
                <a:lnTo>
                  <a:pt x="3024000" y="0"/>
                </a:lnTo>
                <a:lnTo>
                  <a:pt x="3024000" y="291404"/>
                </a:lnTo>
                <a:lnTo>
                  <a:pt x="0" y="29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62051" y="2801136"/>
            <a:ext cx="8043884" cy="6170260"/>
          </a:xfrm>
          <a:custGeom>
            <a:avLst/>
            <a:gdLst/>
            <a:ahLst/>
            <a:cxnLst/>
            <a:rect r="r" b="b" t="t" l="l"/>
            <a:pathLst>
              <a:path h="6170260" w="8043884">
                <a:moveTo>
                  <a:pt x="0" y="0"/>
                </a:moveTo>
                <a:lnTo>
                  <a:pt x="8043884" y="0"/>
                </a:lnTo>
                <a:lnTo>
                  <a:pt x="8043884" y="6170260"/>
                </a:lnTo>
                <a:lnTo>
                  <a:pt x="0" y="61702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91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29301" y="328232"/>
            <a:ext cx="725968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88195" y="-1658999"/>
            <a:ext cx="19714203" cy="11945999"/>
          </a:xfrm>
          <a:custGeom>
            <a:avLst/>
            <a:gdLst/>
            <a:ahLst/>
            <a:cxnLst/>
            <a:rect r="r" b="b" t="t" l="l"/>
            <a:pathLst>
              <a:path h="11945999" w="19714203">
                <a:moveTo>
                  <a:pt x="0" y="0"/>
                </a:moveTo>
                <a:lnTo>
                  <a:pt x="19714202" y="0"/>
                </a:lnTo>
                <a:lnTo>
                  <a:pt x="19714202" y="11945999"/>
                </a:lnTo>
                <a:lnTo>
                  <a:pt x="0" y="11945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513" r="0" b="-3251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7695" y="973294"/>
            <a:ext cx="17792609" cy="99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2601" y="3848863"/>
            <a:ext cx="17792609" cy="1741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79"/>
              </a:lnSpc>
            </a:pPr>
            <a:r>
              <a:rPr lang="en-US" sz="10199">
                <a:solidFill>
                  <a:srgbClr val="F1F0F0"/>
                </a:solidFill>
                <a:latin typeface="Canva Sans Bold"/>
              </a:rPr>
              <a:t>Infection Points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5391" y="5812098"/>
            <a:ext cx="17792609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1F0F0"/>
                </a:solidFill>
                <a:latin typeface="Canva Sans Bold"/>
              </a:rPr>
              <a:t>Malware can infiltrate networks through various means, including: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2021835"/>
            <a:ext cx="8805576" cy="5934401"/>
          </a:xfrm>
          <a:custGeom>
            <a:avLst/>
            <a:gdLst/>
            <a:ahLst/>
            <a:cxnLst/>
            <a:rect r="r" b="b" t="t" l="l"/>
            <a:pathLst>
              <a:path h="5934401" w="8805576">
                <a:moveTo>
                  <a:pt x="0" y="0"/>
                </a:moveTo>
                <a:lnTo>
                  <a:pt x="8805576" y="0"/>
                </a:lnTo>
                <a:lnTo>
                  <a:pt x="8805576" y="5934401"/>
                </a:lnTo>
                <a:lnTo>
                  <a:pt x="0" y="5934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25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136419" y="4473801"/>
            <a:ext cx="16488609" cy="935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07074" y="4038346"/>
            <a:ext cx="8268483" cy="206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75"/>
              </a:lnSpc>
            </a:pPr>
            <a:r>
              <a:rPr lang="en-US" sz="3399" spc="146">
                <a:solidFill>
                  <a:srgbClr val="F1F0F0"/>
                </a:solidFill>
                <a:latin typeface="Canva Sans"/>
              </a:rPr>
              <a:t>Downloading infected attachments or clicking malicious links in emails (</a:t>
            </a:r>
            <a:r>
              <a:rPr lang="en-US" sz="3399" spc="146">
                <a:solidFill>
                  <a:srgbClr val="F1F0F0"/>
                </a:solidFill>
                <a:latin typeface="Canva Sans Bold"/>
              </a:rPr>
              <a:t>phishing</a:t>
            </a:r>
            <a:r>
              <a:rPr lang="en-US" sz="3399" spc="146">
                <a:solidFill>
                  <a:srgbClr val="F1F0F0"/>
                </a:solidFill>
                <a:latin typeface="Canva Sans"/>
              </a:rPr>
              <a:t>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0923" y="455291"/>
            <a:ext cx="61555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1F0F0"/>
                </a:solidFill>
                <a:latin typeface="Canva Sans Bold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11852" y="2608605"/>
            <a:ext cx="10005575" cy="5069789"/>
          </a:xfrm>
          <a:custGeom>
            <a:avLst/>
            <a:gdLst/>
            <a:ahLst/>
            <a:cxnLst/>
            <a:rect r="r" b="b" t="t" l="l"/>
            <a:pathLst>
              <a:path h="5069789" w="10005575">
                <a:moveTo>
                  <a:pt x="0" y="0"/>
                </a:moveTo>
                <a:lnTo>
                  <a:pt x="10005575" y="0"/>
                </a:lnTo>
                <a:lnTo>
                  <a:pt x="10005575" y="5069790"/>
                </a:lnTo>
                <a:lnTo>
                  <a:pt x="0" y="50697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136419" y="4473801"/>
            <a:ext cx="16488609" cy="935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07074" y="4038346"/>
            <a:ext cx="8268483" cy="206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75"/>
              </a:lnSpc>
            </a:pPr>
            <a:r>
              <a:rPr lang="en-US" sz="3399" spc="146">
                <a:solidFill>
                  <a:srgbClr val="F1F0F0"/>
                </a:solidFill>
                <a:latin typeface="Canva Sans"/>
              </a:rPr>
              <a:t>Downloading software from untrusted sources</a:t>
            </a:r>
          </a:p>
          <a:p>
            <a:pPr>
              <a:lnSpc>
                <a:spcPts val="557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03213" y="455291"/>
            <a:ext cx="65097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1F0F0"/>
                </a:solidFill>
                <a:latin typeface="Canva Sans Bold"/>
              </a:rPr>
              <a:t>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12035" y="2460976"/>
            <a:ext cx="7547265" cy="5056118"/>
          </a:xfrm>
          <a:custGeom>
            <a:avLst/>
            <a:gdLst/>
            <a:ahLst/>
            <a:cxnLst/>
            <a:rect r="r" b="b" t="t" l="l"/>
            <a:pathLst>
              <a:path h="5056118" w="7547265">
                <a:moveTo>
                  <a:pt x="0" y="0"/>
                </a:moveTo>
                <a:lnTo>
                  <a:pt x="7547265" y="0"/>
                </a:lnTo>
                <a:lnTo>
                  <a:pt x="7547265" y="5056119"/>
                </a:lnTo>
                <a:lnTo>
                  <a:pt x="0" y="50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7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136419" y="4473801"/>
            <a:ext cx="16488609" cy="935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07074" y="4038346"/>
            <a:ext cx="8268483" cy="206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75"/>
              </a:lnSpc>
            </a:pPr>
            <a:r>
              <a:rPr lang="en-US" sz="3399" spc="146">
                <a:solidFill>
                  <a:srgbClr val="F1F0F0"/>
                </a:solidFill>
                <a:latin typeface="Canva Sans"/>
              </a:rPr>
              <a:t>Exploiting vulnerabilities in software or operating systems</a:t>
            </a:r>
          </a:p>
          <a:p>
            <a:pPr>
              <a:lnSpc>
                <a:spcPts val="557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83568" y="455291"/>
            <a:ext cx="69026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1F0F0"/>
                </a:solidFill>
                <a:latin typeface="Canva Sans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2460976"/>
            <a:ext cx="8297219" cy="5056118"/>
          </a:xfrm>
          <a:custGeom>
            <a:avLst/>
            <a:gdLst/>
            <a:ahLst/>
            <a:cxnLst/>
            <a:rect r="r" b="b" t="t" l="l"/>
            <a:pathLst>
              <a:path h="5056118" w="8297219">
                <a:moveTo>
                  <a:pt x="0" y="0"/>
                </a:moveTo>
                <a:lnTo>
                  <a:pt x="8297219" y="0"/>
                </a:lnTo>
                <a:lnTo>
                  <a:pt x="8297219" y="5056119"/>
                </a:lnTo>
                <a:lnTo>
                  <a:pt x="0" y="505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136419" y="4473801"/>
            <a:ext cx="16488609" cy="935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77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65262" y="4038346"/>
            <a:ext cx="8268483" cy="206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75"/>
              </a:lnSpc>
            </a:pPr>
            <a:r>
              <a:rPr lang="en-US" sz="3399" spc="146">
                <a:solidFill>
                  <a:srgbClr val="F1F0F0"/>
                </a:solidFill>
                <a:latin typeface="Canva Sans"/>
              </a:rPr>
              <a:t>Infecting removable media (USB drives)</a:t>
            </a:r>
          </a:p>
          <a:p>
            <a:pPr>
              <a:lnSpc>
                <a:spcPts val="557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65262" y="455291"/>
            <a:ext cx="72687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1F0F0"/>
                </a:solidFill>
                <a:latin typeface="Canva Sans Bold"/>
              </a:rPr>
              <a:t>4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57327" y="1488002"/>
            <a:ext cx="1148848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Impact on Networks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660197"/>
            <a:ext cx="15480135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Steal sensitive 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data like login credentials, financial information, or intellectual property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Disrupt network operations by corrupting files or overloading systems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Install additional malware, creating a domino effect of infections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Launch Denial-of-Service (DoS) attacks to overwhelm and crash networks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Serve as a backdoor for hackers to gain remote access to the network</a:t>
            </a:r>
          </a:p>
          <a:p>
            <a:pPr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09728" y="1405597"/>
            <a:ext cx="998368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Types of Malware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87054" y="3436382"/>
            <a:ext cx="15846378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Viruses: Self-replicating programs that sprea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d by attaching themselves to other files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Worms: Network-propagating malware that exploits vulnerabilities to infect other devices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Trojans: Disguised programs that appear legitimate but perform malicious actions upon execution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Spyware: Malware that stealthily monitors user activity and steals data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Ransomware: Malware that encrypts a victim's files and demands a ransom for decryption</a:t>
            </a:r>
          </a:p>
          <a:p>
            <a:pPr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DAF_uc7BLVE</dc:identifier>
  <dcterms:modified xsi:type="dcterms:W3CDTF">2011-08-01T06:04:30Z</dcterms:modified>
  <cp:revision>1</cp:revision>
  <dc:title>Company Profile</dc:title>
</cp:coreProperties>
</file>

<file path=docProps/thumbnail.jpeg>
</file>